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8" r:id="rId3"/>
    <p:sldId id="272" r:id="rId4"/>
    <p:sldId id="294" r:id="rId5"/>
    <p:sldId id="296" r:id="rId6"/>
    <p:sldId id="274" r:id="rId7"/>
    <p:sldId id="295" r:id="rId8"/>
    <p:sldId id="297" r:id="rId9"/>
    <p:sldId id="298" r:id="rId10"/>
    <p:sldId id="299" r:id="rId11"/>
  </p:sldIdLst>
  <p:sldSz cx="12192000" cy="6858000"/>
  <p:notesSz cx="6858000" cy="9144000"/>
  <p:embeddedFontLst>
    <p:embeddedFont>
      <p:font typeface="Roboto" panose="02000000000000000000" pitchFamily="2" charset="0"/>
      <p:regular r:id="rId13"/>
      <p:bold r:id="rId14"/>
      <p:italic r:id="rId15"/>
      <p:boldItalic r:id="rId16"/>
    </p:embeddedFont>
    <p:embeddedFont>
      <p:font typeface="Roboto Light" panose="02000000000000000000" pitchFamily="2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Predvolená sekcia" id="{A94DCF52-A2F8-4FF6-8706-E57C549A5C99}">
          <p14:sldIdLst>
            <p14:sldId id="256"/>
            <p14:sldId id="258"/>
            <p14:sldId id="272"/>
            <p14:sldId id="294"/>
            <p14:sldId id="296"/>
          </p14:sldIdLst>
        </p14:section>
        <p14:section name="Sekcia bez názvu" id="{AF7A0F90-9FF0-4218-A958-B8F3B0761014}">
          <p14:sldIdLst>
            <p14:sldId id="274"/>
            <p14:sldId id="295"/>
            <p14:sldId id="297"/>
            <p14:sldId id="298"/>
            <p14:sldId id="29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83051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>
          <a:extLst>
            <a:ext uri="{FF2B5EF4-FFF2-40B4-BE49-F238E27FC236}">
              <a16:creationId xmlns:a16="http://schemas.microsoft.com/office/drawing/2014/main" id="{C8AF268C-6074-3FAE-BE51-6C905BBB4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:notes">
            <a:extLst>
              <a:ext uri="{FF2B5EF4-FFF2-40B4-BE49-F238E27FC236}">
                <a16:creationId xmlns:a16="http://schemas.microsoft.com/office/drawing/2014/main" id="{DE87B9D9-1E6F-01D8-DE5F-C41CC121F2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3:notes">
            <a:extLst>
              <a:ext uri="{FF2B5EF4-FFF2-40B4-BE49-F238E27FC236}">
                <a16:creationId xmlns:a16="http://schemas.microsoft.com/office/drawing/2014/main" id="{E3A32216-8AD1-4F84-C1C2-D7CCCB4D36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0823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>
          <a:extLst>
            <a:ext uri="{FF2B5EF4-FFF2-40B4-BE49-F238E27FC236}">
              <a16:creationId xmlns:a16="http://schemas.microsoft.com/office/drawing/2014/main" id="{6DC07BB5-549E-AD3E-C1E5-2F7EAD9E6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:notes">
            <a:extLst>
              <a:ext uri="{FF2B5EF4-FFF2-40B4-BE49-F238E27FC236}">
                <a16:creationId xmlns:a16="http://schemas.microsoft.com/office/drawing/2014/main" id="{5254F859-D4AA-FA52-F852-CF00FA63F8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3:notes">
            <a:extLst>
              <a:ext uri="{FF2B5EF4-FFF2-40B4-BE49-F238E27FC236}">
                <a16:creationId xmlns:a16="http://schemas.microsoft.com/office/drawing/2014/main" id="{BD44C78D-321F-A8D8-2735-7391BA45BE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14690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36177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0BD5B-05A2-2D49-0F47-D8CD2E03C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>
            <a:extLst>
              <a:ext uri="{FF2B5EF4-FFF2-40B4-BE49-F238E27FC236}">
                <a16:creationId xmlns:a16="http://schemas.microsoft.com/office/drawing/2014/main" id="{C33F12CF-F7AF-EBC2-9319-DAB6A63178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objekt pre poznámky 2">
            <a:extLst>
              <a:ext uri="{FF2B5EF4-FFF2-40B4-BE49-F238E27FC236}">
                <a16:creationId xmlns:a16="http://schemas.microsoft.com/office/drawing/2014/main" id="{40ED831D-A690-D742-8AF1-51F81195A5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35465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1C9BF-353C-059B-59C9-F30D87AC2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>
            <a:extLst>
              <a:ext uri="{FF2B5EF4-FFF2-40B4-BE49-F238E27FC236}">
                <a16:creationId xmlns:a16="http://schemas.microsoft.com/office/drawing/2014/main" id="{3C745F79-436C-FDDA-DA60-797B273C27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objekt pre poznámky 2">
            <a:extLst>
              <a:ext uri="{FF2B5EF4-FFF2-40B4-BE49-F238E27FC236}">
                <a16:creationId xmlns:a16="http://schemas.microsoft.com/office/drawing/2014/main" id="{2BA87A81-5021-8BCF-6E01-4B3C19E3EC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237444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61140-C3DF-F9C9-7325-9173D6E5A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>
            <a:extLst>
              <a:ext uri="{FF2B5EF4-FFF2-40B4-BE49-F238E27FC236}">
                <a16:creationId xmlns:a16="http://schemas.microsoft.com/office/drawing/2014/main" id="{CD678AF2-E756-1A99-FD1A-016092F725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objekt pre poznámky 2">
            <a:extLst>
              <a:ext uri="{FF2B5EF4-FFF2-40B4-BE49-F238E27FC236}">
                <a16:creationId xmlns:a16="http://schemas.microsoft.com/office/drawing/2014/main" id="{7F68A40F-5BB4-AC24-8B0F-8C1590271A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42023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Úvodná snímka" type="title">
  <p:cSld name="TITLE">
    <p:bg>
      <p:bgPr>
        <a:solidFill>
          <a:srgbClr val="4A6FA5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FBFD7"/>
              </a:buClr>
              <a:buSzPts val="6000"/>
              <a:buFont typeface="Calibri"/>
              <a:buNone/>
              <a:defRPr sz="6000">
                <a:solidFill>
                  <a:srgbClr val="AFBFD7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vislý nadpis a text" type="vertTitleAndTx">
  <p:cSld name="VERTICAL_TITLE_AND_VERTICAL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USR" type="obj">
  <p:cSld name="OBJECT">
    <p:bg>
      <p:bgPr>
        <a:solidFill>
          <a:srgbClr val="4A6FA5">
            <a:alpha val="15820"/>
          </a:srgbClr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8608100" y="5866925"/>
            <a:ext cx="3584100" cy="75990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100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0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7" name="Google Shape;1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025825" y="6034625"/>
            <a:ext cx="2831350" cy="424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lavička sekcie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va obsahy" type="twoObj">
  <p:cSld name="TWO_OBJECT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ovnanie" type="twoTxTwoObj">
  <p:cSld name="TWO_OBJECTS_WITH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2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n nadpis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sah s popisom" type="objTx">
  <p:cSld name="OBJECT_WITH_CAPTIO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ázok s popisom" type="picTx">
  <p:cSld name="PICTURE_WITH_CAPTION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zvislý text" type="vertTx">
  <p:cSld name="VERTICAL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A6FA5"/>
              </a:buClr>
              <a:buSzPts val="4400"/>
              <a:buFont typeface="Roboto"/>
              <a:buNone/>
              <a:defRPr sz="4400" b="1" i="0" u="none" strike="noStrike" cap="none">
                <a:solidFill>
                  <a:srgbClr val="4A6FA5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00" b="1"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00" b="1"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00" b="1"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00" b="1"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00" b="1"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00" b="1"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00" b="1"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 sz="1800" b="1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Char char="•"/>
              <a:defRPr sz="28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"/>
              <a:buChar char="•"/>
              <a:defRPr sz="24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boto"/>
              <a:buChar char="•"/>
              <a:defRPr sz="20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ystavba.uupv.sk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lovensko.sk/sk/titulna-stranka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vystavba.uupv.sk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lovensko.sk/sk/titulna-stranka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>
              <a:buClr>
                <a:schemeClr val="dk1"/>
              </a:buClr>
              <a:buSzPct val="100000"/>
            </a:pPr>
            <a:r>
              <a:rPr lang="sk-SK" sz="3600" dirty="0">
                <a:solidFill>
                  <a:srgbClr val="C00000"/>
                </a:solidFill>
              </a:rPr>
              <a:t>Skúsenosti s budovaním optických sieti – </a:t>
            </a:r>
            <a:br>
              <a:rPr lang="sk-SK" sz="3600" dirty="0">
                <a:solidFill>
                  <a:srgbClr val="C00000"/>
                </a:solidFill>
              </a:rPr>
            </a:br>
            <a:r>
              <a:rPr lang="sk-SK" sz="3600" dirty="0">
                <a:solidFill>
                  <a:srgbClr val="C00000"/>
                </a:solidFill>
              </a:rPr>
              <a:t>v praxi</a:t>
            </a:r>
            <a:br>
              <a:rPr lang="sk-SK" sz="3600" b="0" dirty="0">
                <a:solidFill>
                  <a:srgbClr val="C00000"/>
                </a:solidFill>
              </a:rPr>
            </a:br>
            <a:r>
              <a:rPr lang="sk-SK" sz="3600" b="0" dirty="0">
                <a:solidFill>
                  <a:srgbClr val="C00000"/>
                </a:solidFill>
              </a:rPr>
              <a:t> </a:t>
            </a:r>
            <a:br>
              <a:rPr lang="nn-NO" sz="3600" b="1" dirty="0"/>
            </a:br>
            <a:r>
              <a:rPr lang="nn-NO" sz="3600" b="0" dirty="0">
                <a:solidFill>
                  <a:srgbClr val="C00000"/>
                </a:solidFill>
              </a:rPr>
              <a:t>K</a:t>
            </a:r>
            <a:r>
              <a:rPr lang="sk-SK" sz="3600" b="0" dirty="0">
                <a:solidFill>
                  <a:srgbClr val="C00000"/>
                </a:solidFill>
              </a:rPr>
              <a:t>AM</a:t>
            </a:r>
            <a:r>
              <a:rPr lang="nn-NO" sz="3600" b="0" dirty="0">
                <a:solidFill>
                  <a:srgbClr val="C00000"/>
                </a:solidFill>
              </a:rPr>
              <a:t> </a:t>
            </a:r>
            <a:r>
              <a:rPr lang="sk-SK" sz="3600" b="0" dirty="0">
                <a:solidFill>
                  <a:srgbClr val="C00000"/>
                </a:solidFill>
              </a:rPr>
              <a:t>KRÁČAJÚ BEZDROTOVÉ SIETE 202</a:t>
            </a:r>
            <a:r>
              <a:rPr lang="en-US" sz="3600" b="0" dirty="0">
                <a:solidFill>
                  <a:srgbClr val="C00000"/>
                </a:solidFill>
              </a:rPr>
              <a:t>5</a:t>
            </a:r>
            <a:endParaRPr sz="3600" b="0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1" name="Google Shape;61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3542" y="4555874"/>
            <a:ext cx="5098800" cy="764825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 txBox="1"/>
          <p:nvPr/>
        </p:nvSpPr>
        <p:spPr>
          <a:xfrm>
            <a:off x="5189172" y="5484093"/>
            <a:ext cx="5259000" cy="37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Radovan Jakubko</a:t>
            </a:r>
            <a:endParaRPr sz="2400" dirty="0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1D52D-3902-E9D1-FBE0-E1A494817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lokTextu 6">
            <a:extLst>
              <a:ext uri="{FF2B5EF4-FFF2-40B4-BE49-F238E27FC236}">
                <a16:creationId xmlns:a16="http://schemas.microsoft.com/office/drawing/2014/main" id="{C42EAA08-70D3-E733-CC51-8536FDC467BE}"/>
              </a:ext>
            </a:extLst>
          </p:cNvPr>
          <p:cNvSpPr txBox="1"/>
          <p:nvPr/>
        </p:nvSpPr>
        <p:spPr>
          <a:xfrm>
            <a:off x="1946031" y="1386917"/>
            <a:ext cx="812018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5400" b="1" dirty="0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  <a:t>Ďakujem za pozornosť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sk-SK" sz="5400" b="1" dirty="0">
              <a:solidFill>
                <a:srgbClr val="FF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sk-SK" sz="5400" b="1" dirty="0">
              <a:solidFill>
                <a:srgbClr val="FF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5400" b="1" dirty="0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  <a:t>Otázky?</a:t>
            </a:r>
          </a:p>
        </p:txBody>
      </p:sp>
    </p:spTree>
    <p:extLst>
      <p:ext uri="{BB962C8B-B14F-4D97-AF65-F5344CB8AC3E}">
        <p14:creationId xmlns:p14="http://schemas.microsoft.com/office/powerpoint/2010/main" val="1306333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2;p22">
            <a:extLst>
              <a:ext uri="{FF2B5EF4-FFF2-40B4-BE49-F238E27FC236}">
                <a16:creationId xmlns:a16="http://schemas.microsoft.com/office/drawing/2014/main" id="{A1533585-B566-3864-DD46-736A42F28C4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45700" y="242683"/>
            <a:ext cx="5710721" cy="633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3200" dirty="0">
                <a:solidFill>
                  <a:srgbClr val="0070C0"/>
                </a:solidFill>
              </a:rPr>
              <a:t>AGENDA</a:t>
            </a:r>
            <a:endParaRPr sz="3200" dirty="0">
              <a:solidFill>
                <a:srgbClr val="0070C0"/>
              </a:solidFill>
            </a:endParaRPr>
          </a:p>
        </p:txBody>
      </p:sp>
      <p:sp>
        <p:nvSpPr>
          <p:cNvPr id="4" name="Google Shape;143;p22">
            <a:extLst>
              <a:ext uri="{FF2B5EF4-FFF2-40B4-BE49-F238E27FC236}">
                <a16:creationId xmlns:a16="http://schemas.microsoft.com/office/drawing/2014/main" id="{1B984564-589D-7B36-6A36-E8D611CB74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45700" y="1247374"/>
            <a:ext cx="10763984" cy="4196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+mj-lt"/>
              <a:buAutoNum type="arabicPeriod"/>
            </a:pPr>
            <a:r>
              <a:rPr lang="sk-SK" b="1" dirty="0">
                <a:solidFill>
                  <a:schemeClr val="tx1"/>
                </a:solidFill>
              </a:rPr>
              <a:t>Projektová Dokumentácia </a:t>
            </a:r>
            <a:r>
              <a:rPr lang="en-US" b="1" dirty="0">
                <a:solidFill>
                  <a:schemeClr val="tx1"/>
                </a:solidFill>
              </a:rPr>
              <a:t>(</a:t>
            </a:r>
            <a:r>
              <a:rPr lang="sk-SK" b="1" dirty="0">
                <a:solidFill>
                  <a:schemeClr val="tx1"/>
                </a:solidFill>
              </a:rPr>
              <a:t>PD</a:t>
            </a:r>
            <a:r>
              <a:rPr lang="en-US" b="1" dirty="0">
                <a:solidFill>
                  <a:schemeClr val="tx1"/>
                </a:solidFill>
              </a:rPr>
              <a:t>)</a:t>
            </a:r>
            <a:r>
              <a:rPr lang="sk-SK" b="1" dirty="0">
                <a:solidFill>
                  <a:schemeClr val="tx1"/>
                </a:solidFill>
              </a:rPr>
              <a:t> – Príprava</a:t>
            </a:r>
          </a:p>
          <a:p>
            <a:pPr marL="514350" indent="-514350">
              <a:lnSpc>
                <a:spcPct val="115000"/>
              </a:lnSpc>
              <a:buSzPts val="2800"/>
              <a:buFont typeface="+mj-lt"/>
              <a:buAutoNum type="arabicPeriod"/>
            </a:pPr>
            <a:r>
              <a:rPr lang="sk-SK" b="1" dirty="0">
                <a:solidFill>
                  <a:schemeClr val="tx1"/>
                </a:solidFill>
              </a:rPr>
              <a:t>Podanie PD na Stavebný úrad </a:t>
            </a:r>
            <a:r>
              <a:rPr lang="en-US" b="1" dirty="0">
                <a:solidFill>
                  <a:schemeClr val="tx1"/>
                </a:solidFill>
              </a:rPr>
              <a:t>– </a:t>
            </a:r>
            <a:r>
              <a:rPr lang="sk-SK" b="1" noProof="0" dirty="0">
                <a:solidFill>
                  <a:schemeClr val="tx1"/>
                </a:solidFill>
              </a:rPr>
              <a:t>poplatky</a:t>
            </a:r>
            <a:r>
              <a:rPr lang="en-US" b="1" dirty="0">
                <a:solidFill>
                  <a:schemeClr val="tx1"/>
                </a:solidFill>
              </a:rPr>
              <a:t> pred 15.3.2025/31.3.2025 a po 1.4.2025</a:t>
            </a:r>
          </a:p>
          <a:p>
            <a:pPr marL="514350" lvl="0" indent="-5143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+mj-lt"/>
              <a:buAutoNum type="arabicPeriod"/>
            </a:pPr>
            <a:r>
              <a:rPr lang="sk-SK" b="1" dirty="0">
                <a:solidFill>
                  <a:schemeClr val="tx1"/>
                </a:solidFill>
              </a:rPr>
              <a:t>Ohlásenie stavby</a:t>
            </a:r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sk-SK" b="1" dirty="0">
                <a:solidFill>
                  <a:schemeClr val="tx1"/>
                </a:solidFill>
              </a:rPr>
              <a:t>Stavebný zámer </a:t>
            </a:r>
            <a:r>
              <a:rPr lang="en-US" b="1" dirty="0">
                <a:solidFill>
                  <a:schemeClr val="tx1"/>
                </a:solidFill>
              </a:rPr>
              <a:t>– </a:t>
            </a:r>
            <a:r>
              <a:rPr lang="sk-SK" b="1" dirty="0">
                <a:solidFill>
                  <a:schemeClr val="tx1"/>
                </a:solidFill>
              </a:rPr>
              <a:t>možnosti</a:t>
            </a:r>
          </a:p>
          <a:p>
            <a:pPr marL="514350" lvl="0" indent="-51435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+mj-lt"/>
              <a:buAutoNum type="arabicPeriod"/>
            </a:pPr>
            <a:r>
              <a:rPr lang="sk-SK" b="1" dirty="0">
                <a:solidFill>
                  <a:schemeClr val="tx1"/>
                </a:solidFill>
              </a:rPr>
              <a:t>Výstavba optickej siete – potrebné úkony pred začatím prác</a:t>
            </a:r>
            <a:endParaRPr lang="en-US" b="1" dirty="0">
              <a:solidFill>
                <a:schemeClr val="tx1"/>
              </a:solidFill>
            </a:endParaRPr>
          </a:p>
          <a:p>
            <a:pPr marL="514350" lvl="0" indent="-514350">
              <a:lnSpc>
                <a:spcPct val="115000"/>
              </a:lnSpc>
              <a:buSzPts val="2800"/>
              <a:buFont typeface="+mj-lt"/>
              <a:buAutoNum type="arabicPeriod"/>
            </a:pPr>
            <a:r>
              <a:rPr lang="sk-SK" b="1" dirty="0">
                <a:solidFill>
                  <a:schemeClr val="tx1"/>
                </a:solidFill>
              </a:rPr>
              <a:t>Výstavba optickej siete – realizácia a ukončenie prác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43;p22">
            <a:extLst>
              <a:ext uri="{FF2B5EF4-FFF2-40B4-BE49-F238E27FC236}">
                <a16:creationId xmlns:a16="http://schemas.microsoft.com/office/drawing/2014/main" id="{1B984564-589D-7B36-6A36-E8D611CB74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45700" y="0"/>
            <a:ext cx="10763984" cy="5853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514350" indent="-514350">
              <a:lnSpc>
                <a:spcPct val="115000"/>
              </a:lnSpc>
              <a:buSzPts val="2800"/>
              <a:buFont typeface="+mj-lt"/>
              <a:buAutoNum type="arabicPeriod"/>
            </a:pPr>
            <a:r>
              <a:rPr lang="sk-SK" b="1" dirty="0">
                <a:solidFill>
                  <a:srgbClr val="0070C0"/>
                </a:solidFill>
              </a:rPr>
              <a:t>Projektová Dokumentácia </a:t>
            </a:r>
            <a:r>
              <a:rPr lang="en-US" b="1" dirty="0">
                <a:solidFill>
                  <a:srgbClr val="0070C0"/>
                </a:solidFill>
              </a:rPr>
              <a:t>(</a:t>
            </a:r>
            <a:r>
              <a:rPr lang="sk-SK" b="1" dirty="0">
                <a:solidFill>
                  <a:srgbClr val="0070C0"/>
                </a:solidFill>
              </a:rPr>
              <a:t>PD</a:t>
            </a:r>
            <a:r>
              <a:rPr lang="en-US" b="1" dirty="0">
                <a:solidFill>
                  <a:srgbClr val="0070C0"/>
                </a:solidFill>
              </a:rPr>
              <a:t>)</a:t>
            </a:r>
            <a:r>
              <a:rPr lang="sk-SK" b="1" dirty="0">
                <a:solidFill>
                  <a:srgbClr val="0070C0"/>
                </a:solidFill>
              </a:rPr>
              <a:t> – Príprava</a:t>
            </a:r>
            <a:endParaRPr lang="en-US" b="1" dirty="0">
              <a:solidFill>
                <a:srgbClr val="0070C0"/>
              </a:solidFill>
            </a:endParaRPr>
          </a:p>
          <a:p>
            <a:pPr lvl="1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</a:rPr>
              <a:t>Podzemné optické siete</a:t>
            </a:r>
          </a:p>
          <a:p>
            <a:pPr lvl="2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</a:rPr>
              <a:t>Obhliadka územia – fyzicky</a:t>
            </a:r>
          </a:p>
          <a:p>
            <a:pPr lvl="2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</a:rPr>
              <a:t>Zasielanie žiadosti:</a:t>
            </a:r>
          </a:p>
          <a:p>
            <a:pPr lvl="3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  <a:hlinkClick r:id="rId3"/>
              </a:rPr>
              <a:t>https://vystavba.uupv.sk/</a:t>
            </a:r>
            <a:r>
              <a:rPr lang="sk-SK" b="1" dirty="0">
                <a:solidFill>
                  <a:schemeClr val="tx1"/>
                </a:solidFill>
              </a:rPr>
              <a:t> -</a:t>
            </a:r>
            <a:r>
              <a:rPr lang="en-US" b="1" dirty="0">
                <a:solidFill>
                  <a:schemeClr val="tx1"/>
                </a:solidFill>
              </a:rPr>
              <a:t> electronicky, </a:t>
            </a:r>
            <a:r>
              <a:rPr lang="sk-SK" b="1" dirty="0">
                <a:solidFill>
                  <a:schemeClr val="tx1"/>
                </a:solidFill>
              </a:rPr>
              <a:t>nefunguje na 100</a:t>
            </a:r>
            <a:r>
              <a:rPr lang="en-US" b="1" dirty="0">
                <a:solidFill>
                  <a:schemeClr val="tx1"/>
                </a:solidFill>
              </a:rPr>
              <a:t>%</a:t>
            </a:r>
          </a:p>
          <a:p>
            <a:pPr lvl="3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  <a:hlinkClick r:id="rId4"/>
              </a:rPr>
              <a:t>https://www.slovensko.sk/sk/titulna-stranka</a:t>
            </a:r>
            <a:r>
              <a:rPr lang="en-US" b="1" dirty="0">
                <a:solidFill>
                  <a:schemeClr val="tx1"/>
                </a:solidFill>
              </a:rPr>
              <a:t> - electronicky</a:t>
            </a:r>
          </a:p>
          <a:p>
            <a:pPr lvl="3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</a:rPr>
              <a:t>klasicky: zasielanie poštou, doporučene</a:t>
            </a:r>
            <a:endParaRPr lang="en-US" b="1" dirty="0">
              <a:solidFill>
                <a:schemeClr val="tx1"/>
              </a:solidFill>
            </a:endParaRPr>
          </a:p>
          <a:p>
            <a:pPr lvl="3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dirty="0"/>
              <a:t>ak dotknutý orgán nestihne vydať stanovisko v stanovenej lehote, predpokladá sa, že nemá pripomienky (čo je prakticky analogická fikcia súhlasu)</a:t>
            </a:r>
            <a:r>
              <a:rPr lang="en-US" dirty="0"/>
              <a:t>, </a:t>
            </a:r>
            <a:r>
              <a:rPr lang="sk-SK" dirty="0"/>
              <a:t>považované za súhlas. – </a:t>
            </a:r>
            <a:r>
              <a:rPr lang="sk-SK" b="1" noProof="0" dirty="0"/>
              <a:t>NEOTESTOVANE</a:t>
            </a:r>
            <a:r>
              <a:rPr lang="en-US" b="1" dirty="0"/>
              <a:t> v </a:t>
            </a:r>
            <a:r>
              <a:rPr lang="sk-SK" b="1" noProof="0" dirty="0"/>
              <a:t>praxi</a:t>
            </a:r>
            <a:r>
              <a:rPr lang="en-US" b="1" dirty="0"/>
              <a:t> </a:t>
            </a:r>
            <a:r>
              <a:rPr lang="en-US" b="1" dirty="0">
                <a:sym typeface="Wingdings" panose="05000000000000000000" pitchFamily="2" charset="2"/>
              </a:rPr>
              <a:t></a:t>
            </a:r>
            <a:endParaRPr lang="sk-SK" b="1" dirty="0">
              <a:solidFill>
                <a:schemeClr val="tx1"/>
              </a:solidFill>
            </a:endParaRPr>
          </a:p>
          <a:p>
            <a:pPr lvl="2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</a:rPr>
              <a:t>Potrebné vyjadrenia:</a:t>
            </a:r>
          </a:p>
          <a:p>
            <a:pPr lvl="3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dirty="0"/>
              <a:t>záväzného stanoviska organu územného plánovania, že daná stavba nie je v rozpore s územným plánom obce</a:t>
            </a:r>
            <a:r>
              <a:rPr lang="en-US" dirty="0"/>
              <a:t>. – od 1.4.2024</a:t>
            </a:r>
            <a:endParaRPr lang="sk-SK" dirty="0"/>
          </a:p>
          <a:p>
            <a:pPr lvl="4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dirty="0"/>
              <a:t>Ak obec ma územný plán obce – vydáva obec</a:t>
            </a:r>
          </a:p>
          <a:p>
            <a:pPr lvl="4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dirty="0"/>
              <a:t>Ak obec nemá územný plán obce – PSK, KSK, </a:t>
            </a:r>
            <a:r>
              <a:rPr lang="en-US" dirty="0"/>
              <a:t>NSK (</a:t>
            </a:r>
            <a:r>
              <a:rPr lang="sk-SK" dirty="0"/>
              <a:t>Samosprávne Kraje</a:t>
            </a:r>
            <a:r>
              <a:rPr lang="en-US" dirty="0"/>
              <a:t>)</a:t>
            </a:r>
            <a:endParaRPr lang="sk-SK" dirty="0"/>
          </a:p>
          <a:p>
            <a:pPr lvl="3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dirty="0"/>
              <a:t>Vyjadrenia správcov sieti: SPP, VSD, ST, Orange, VVS </a:t>
            </a:r>
            <a:r>
              <a:rPr lang="sk-SK" dirty="0" err="1"/>
              <a:t>atd</a:t>
            </a:r>
            <a:r>
              <a:rPr lang="sk-SK" dirty="0"/>
              <a:t>.</a:t>
            </a:r>
          </a:p>
          <a:p>
            <a:pPr lvl="3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dirty="0"/>
              <a:t>Vyjadrenia dotknutých orgánov: KPM, SSC, SVP, LESY SR, SPF</a:t>
            </a:r>
            <a:r>
              <a:rPr lang="en-US" dirty="0"/>
              <a:t>, NDS</a:t>
            </a:r>
            <a:r>
              <a:rPr lang="sk-SK" dirty="0"/>
              <a:t> </a:t>
            </a:r>
            <a:r>
              <a:rPr lang="sk-SK" dirty="0" err="1"/>
              <a:t>atd</a:t>
            </a:r>
            <a:r>
              <a:rPr lang="sk-SK" dirty="0"/>
              <a:t>.</a:t>
            </a:r>
            <a:endParaRPr lang="sk-SK" b="1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15000"/>
              </a:lnSpc>
              <a:spcBef>
                <a:spcPts val="1000"/>
              </a:spcBef>
              <a:buSzPts val="2800"/>
              <a:buNone/>
            </a:pPr>
            <a:endParaRPr lang="sk-SK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8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>
          <a:extLst>
            <a:ext uri="{FF2B5EF4-FFF2-40B4-BE49-F238E27FC236}">
              <a16:creationId xmlns:a16="http://schemas.microsoft.com/office/drawing/2014/main" id="{1306B0DB-B0E0-2214-7CD7-9A4549CD7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43;p22">
            <a:extLst>
              <a:ext uri="{FF2B5EF4-FFF2-40B4-BE49-F238E27FC236}">
                <a16:creationId xmlns:a16="http://schemas.microsoft.com/office/drawing/2014/main" id="{168BD07F-2713-4D25-96A9-5581B2D4EB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37885" y="195385"/>
            <a:ext cx="10763984" cy="5634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lvl="1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</a:rPr>
              <a:t>Nadzemné optické siete</a:t>
            </a:r>
            <a:endParaRPr lang="en-US" b="1" dirty="0">
              <a:solidFill>
                <a:schemeClr val="tx1"/>
              </a:solidFill>
            </a:endParaRPr>
          </a:p>
          <a:p>
            <a:pPr lvl="2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</a:rPr>
              <a:t>Obhliadka územia – fyzicky</a:t>
            </a:r>
          </a:p>
          <a:p>
            <a:pPr lvl="2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</a:rPr>
              <a:t>Zasielanie žiadosti:</a:t>
            </a:r>
          </a:p>
          <a:p>
            <a:pPr lvl="3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  <a:hlinkClick r:id="rId3"/>
              </a:rPr>
              <a:t>https://vystavba.uupv.sk/</a:t>
            </a:r>
            <a:r>
              <a:rPr lang="sk-SK" b="1" dirty="0">
                <a:solidFill>
                  <a:schemeClr val="tx1"/>
                </a:solidFill>
              </a:rPr>
              <a:t> -</a:t>
            </a:r>
            <a:r>
              <a:rPr lang="en-US" b="1" dirty="0">
                <a:solidFill>
                  <a:schemeClr val="tx1"/>
                </a:solidFill>
              </a:rPr>
              <a:t> electronicky,</a:t>
            </a:r>
            <a:r>
              <a:rPr lang="sk-SK" b="1" dirty="0">
                <a:solidFill>
                  <a:schemeClr val="tx1"/>
                </a:solidFill>
              </a:rPr>
              <a:t> nefunguje na 100</a:t>
            </a:r>
            <a:r>
              <a:rPr lang="en-US" b="1" dirty="0">
                <a:solidFill>
                  <a:schemeClr val="tx1"/>
                </a:solidFill>
              </a:rPr>
              <a:t>%</a:t>
            </a:r>
          </a:p>
          <a:p>
            <a:pPr lvl="3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  <a:hlinkClick r:id="rId4"/>
              </a:rPr>
              <a:t>https://www.slovensko.sk/sk/titulna-stranka</a:t>
            </a:r>
            <a:r>
              <a:rPr lang="en-US" b="1" dirty="0">
                <a:solidFill>
                  <a:schemeClr val="tx1"/>
                </a:solidFill>
              </a:rPr>
              <a:t> - electronicky</a:t>
            </a:r>
          </a:p>
          <a:p>
            <a:pPr lvl="3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</a:rPr>
              <a:t>klasicky: zasielanie poštou, doporučene</a:t>
            </a:r>
          </a:p>
          <a:p>
            <a:pPr lvl="2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</a:rPr>
              <a:t>Potrebné vyjadrenia:</a:t>
            </a:r>
            <a:endParaRPr lang="en-US" b="1" dirty="0">
              <a:solidFill>
                <a:schemeClr val="tx1"/>
              </a:solidFill>
            </a:endParaRPr>
          </a:p>
          <a:p>
            <a:pPr lvl="3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dirty="0">
                <a:solidFill>
                  <a:schemeClr val="tx1"/>
                </a:solidFill>
              </a:rPr>
              <a:t>Súhlas</a:t>
            </a:r>
            <a:r>
              <a:rPr lang="sk-SK" b="1" dirty="0">
                <a:solidFill>
                  <a:schemeClr val="tx1"/>
                </a:solidFill>
              </a:rPr>
              <a:t> </a:t>
            </a:r>
            <a:r>
              <a:rPr lang="sk-SK" dirty="0">
                <a:solidFill>
                  <a:schemeClr val="tx1"/>
                </a:solidFill>
              </a:rPr>
              <a:t>obce s výstavbou novej nadzemne telekomunikačnej siete </a:t>
            </a:r>
            <a:endParaRPr lang="sk-SK" b="1" dirty="0">
              <a:solidFill>
                <a:schemeClr val="tx1"/>
              </a:solidFill>
            </a:endParaRPr>
          </a:p>
          <a:p>
            <a:pPr lvl="3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dirty="0"/>
              <a:t>záväzného stanoviska organu územného plánovania, že daná stavba nie je v rozpore s územným plánom obce. </a:t>
            </a:r>
            <a:r>
              <a:rPr lang="en-US" dirty="0"/>
              <a:t> - od 1.4.2024</a:t>
            </a:r>
            <a:endParaRPr lang="sk-SK" dirty="0"/>
          </a:p>
          <a:p>
            <a:pPr lvl="4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dirty="0"/>
              <a:t>Ak obec ma územný plán obce – vydáva obec</a:t>
            </a:r>
          </a:p>
          <a:p>
            <a:pPr lvl="4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dirty="0"/>
              <a:t>Ak obec nemá územný plán obce – PSK, KSK, BSK, NSK </a:t>
            </a:r>
            <a:r>
              <a:rPr lang="sk-SK" dirty="0" err="1"/>
              <a:t>atd</a:t>
            </a:r>
            <a:r>
              <a:rPr lang="sk-SK" dirty="0"/>
              <a:t>.</a:t>
            </a:r>
          </a:p>
          <a:p>
            <a:pPr lvl="3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dirty="0"/>
              <a:t>Vyjadrenia správcov sieti: SPP, VSD, ST, Orange, VVS </a:t>
            </a:r>
            <a:r>
              <a:rPr lang="sk-SK" dirty="0" err="1"/>
              <a:t>atd</a:t>
            </a:r>
            <a:r>
              <a:rPr lang="sk-SK" dirty="0"/>
              <a:t>.</a:t>
            </a:r>
          </a:p>
          <a:p>
            <a:pPr lvl="3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dirty="0"/>
              <a:t>Vyjadrenia dotknutých orgánov: KPM, SSC, SVP, LESY SR, SPF </a:t>
            </a:r>
            <a:r>
              <a:rPr lang="sk-SK" dirty="0" err="1"/>
              <a:t>atd</a:t>
            </a:r>
            <a:r>
              <a:rPr lang="sk-SK" dirty="0"/>
              <a:t>.</a:t>
            </a:r>
            <a:endParaRPr lang="sk-SK" b="1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15000"/>
              </a:lnSpc>
              <a:spcBef>
                <a:spcPts val="1000"/>
              </a:spcBef>
              <a:buSzPts val="2800"/>
              <a:buNone/>
            </a:pPr>
            <a:endParaRPr lang="sk-SK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119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>
          <a:extLst>
            <a:ext uri="{FF2B5EF4-FFF2-40B4-BE49-F238E27FC236}">
              <a16:creationId xmlns:a16="http://schemas.microsoft.com/office/drawing/2014/main" id="{8FCD5250-EF86-6E53-3053-EE376E3B0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43;p22">
            <a:extLst>
              <a:ext uri="{FF2B5EF4-FFF2-40B4-BE49-F238E27FC236}">
                <a16:creationId xmlns:a16="http://schemas.microsoft.com/office/drawing/2014/main" id="{47021323-B29A-FBBC-7A42-96EACFF753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83605" y="584005"/>
            <a:ext cx="10763984" cy="4948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1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</a:rPr>
              <a:t>Hlavné pojmy v stavebnom zákone č. 25/2025 Z. z.</a:t>
            </a:r>
          </a:p>
          <a:p>
            <a:pPr lvl="2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</a:rPr>
              <a:t>“</a:t>
            </a:r>
            <a:r>
              <a:rPr lang="sk-SK" b="1" dirty="0">
                <a:solidFill>
                  <a:schemeClr val="tx1"/>
                </a:solidFill>
              </a:rPr>
              <a:t>Telekomunikačné vedenie</a:t>
            </a:r>
            <a:r>
              <a:rPr lang="sk-SK" b="1" noProof="0" dirty="0">
                <a:solidFill>
                  <a:schemeClr val="tx1"/>
                </a:solidFill>
              </a:rPr>
              <a:t>”: Konkrétne lineárne prvky siete — nadzemné alebo podzemné vedenia (káble, vodiče) ako líniové stavby, ktoré tvoria časti siete.</a:t>
            </a:r>
            <a:endParaRPr lang="en-US" b="1" dirty="0">
              <a:solidFill>
                <a:schemeClr val="tx1"/>
              </a:solidFill>
            </a:endParaRPr>
          </a:p>
          <a:p>
            <a:pPr lvl="2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</a:rPr>
              <a:t>“</a:t>
            </a:r>
            <a:r>
              <a:rPr lang="sk-SK" b="1" noProof="0" dirty="0">
                <a:solidFill>
                  <a:schemeClr val="tx1"/>
                </a:solidFill>
              </a:rPr>
              <a:t>Telekomunikačná sieť</a:t>
            </a:r>
            <a:r>
              <a:rPr lang="en-US" b="1" dirty="0">
                <a:solidFill>
                  <a:schemeClr val="tx1"/>
                </a:solidFill>
              </a:rPr>
              <a:t>”</a:t>
            </a:r>
            <a:r>
              <a:rPr lang="sk-SK" b="1" dirty="0">
                <a:solidFill>
                  <a:schemeClr val="tx1"/>
                </a:solidFill>
              </a:rPr>
              <a:t>:  Celá infraštruktúra prenosu signálov — prenosové systémy, spojovacie prvky, aktívne i neaktívne komponenty (prepojovače, uzly, káble, antény)</a:t>
            </a:r>
          </a:p>
          <a:p>
            <a:pPr lvl="3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</a:rPr>
              <a:t>Telekomunikačné vedenie </a:t>
            </a:r>
            <a:r>
              <a:rPr lang="en-US" b="1" dirty="0">
                <a:solidFill>
                  <a:schemeClr val="tx1"/>
                </a:solidFill>
              </a:rPr>
              <a:t>je</a:t>
            </a:r>
            <a:r>
              <a:rPr lang="sk-SK" b="1" dirty="0">
                <a:solidFill>
                  <a:schemeClr val="tx1"/>
                </a:solidFill>
              </a:rPr>
              <a:t> častou </a:t>
            </a:r>
            <a:r>
              <a:rPr lang="en-US" b="1" dirty="0">
                <a:solidFill>
                  <a:schemeClr val="tx1"/>
                </a:solidFill>
              </a:rPr>
              <a:t>“</a:t>
            </a:r>
            <a:r>
              <a:rPr lang="sk-SK" b="1" dirty="0">
                <a:solidFill>
                  <a:schemeClr val="tx1"/>
                </a:solidFill>
              </a:rPr>
              <a:t>Telekomunikačnej siete</a:t>
            </a:r>
            <a:r>
              <a:rPr lang="en-US" b="1" dirty="0">
                <a:solidFill>
                  <a:schemeClr val="tx1"/>
                </a:solidFill>
              </a:rPr>
              <a:t>”</a:t>
            </a:r>
            <a:r>
              <a:rPr lang="sk-SK" b="1" dirty="0">
                <a:solidFill>
                  <a:schemeClr val="tx1"/>
                </a:solidFill>
              </a:rPr>
              <a:t> – nie je možné postaviť len telekomunikačné vedenie pokiaľ neexistuje postavená telekomunikačná sieť</a:t>
            </a:r>
          </a:p>
          <a:p>
            <a:pPr lvl="2" indent="-457200">
              <a:lnSpc>
                <a:spcPct val="115000"/>
              </a:lnSpc>
              <a:spcBef>
                <a:spcPts val="1000"/>
              </a:spcBef>
              <a:buSzPts val="2800"/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chemeClr val="tx1"/>
                </a:solidFill>
              </a:rPr>
              <a:t>Telekomunikačná sieť je líniovou stavbou a líniová stavba patrí pod inžiniersku stavbu/sieť</a:t>
            </a:r>
          </a:p>
        </p:txBody>
      </p:sp>
    </p:spTree>
    <p:extLst>
      <p:ext uri="{BB962C8B-B14F-4D97-AF65-F5344CB8AC3E}">
        <p14:creationId xmlns:p14="http://schemas.microsoft.com/office/powerpoint/2010/main" val="3513663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42;p22">
            <a:extLst>
              <a:ext uri="{FF2B5EF4-FFF2-40B4-BE49-F238E27FC236}">
                <a16:creationId xmlns:a16="http://schemas.microsoft.com/office/drawing/2014/main" id="{AD49E230-50C2-AE53-A408-3182627290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45700" y="0"/>
            <a:ext cx="11427225" cy="1090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buSzPts val="2800"/>
            </a:pPr>
            <a:r>
              <a:rPr lang="sk-SK" sz="2800" dirty="0">
                <a:solidFill>
                  <a:schemeClr val="tx1"/>
                </a:solidFill>
              </a:rPr>
              <a:t>2</a:t>
            </a:r>
            <a:r>
              <a:rPr lang="en-US" sz="2800" dirty="0">
                <a:solidFill>
                  <a:schemeClr val="tx1"/>
                </a:solidFill>
              </a:rPr>
              <a:t>. </a:t>
            </a:r>
            <a:r>
              <a:rPr lang="pl-PL" sz="2800" dirty="0">
                <a:solidFill>
                  <a:srgbClr val="0070C0"/>
                </a:solidFill>
              </a:rPr>
              <a:t>Podanie PD na Stavebný úrad – poplatky pred 15.3.2025/31.3.2025           	a po 1.4.2025</a:t>
            </a:r>
            <a:endParaRPr lang="sk-SK" sz="2800" dirty="0">
              <a:solidFill>
                <a:srgbClr val="0070C0"/>
              </a:solidFill>
            </a:endParaRPr>
          </a:p>
        </p:txBody>
      </p:sp>
      <p:graphicFrame>
        <p:nvGraphicFramePr>
          <p:cNvPr id="7" name="Tabuľka 6">
            <a:extLst>
              <a:ext uri="{FF2B5EF4-FFF2-40B4-BE49-F238E27FC236}">
                <a16:creationId xmlns:a16="http://schemas.microsoft.com/office/drawing/2014/main" id="{0F104A9C-5D78-8898-3DE4-E107526F1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693678"/>
              </p:ext>
            </p:extLst>
          </p:nvPr>
        </p:nvGraphicFramePr>
        <p:xfrm>
          <a:off x="1236144" y="1090416"/>
          <a:ext cx="10410156" cy="46852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34265">
                  <a:extLst>
                    <a:ext uri="{9D8B030D-6E8A-4147-A177-3AD203B41FA5}">
                      <a16:colId xmlns:a16="http://schemas.microsoft.com/office/drawing/2014/main" val="3141307439"/>
                    </a:ext>
                  </a:extLst>
                </a:gridCol>
                <a:gridCol w="5175891">
                  <a:extLst>
                    <a:ext uri="{9D8B030D-6E8A-4147-A177-3AD203B41FA5}">
                      <a16:colId xmlns:a16="http://schemas.microsoft.com/office/drawing/2014/main" val="599686017"/>
                    </a:ext>
                  </a:extLst>
                </a:gridCol>
              </a:tblGrid>
              <a:tr h="2576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k-SK" sz="1600" b="1" u="none" strike="noStrike" dirty="0">
                          <a:effectLst/>
                        </a:rPr>
                        <a:t>DO 15.3.2025</a:t>
                      </a:r>
                      <a:endParaRPr lang="sk-SK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65010225"/>
                  </a:ext>
                </a:extLst>
              </a:tr>
              <a:tr h="4235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k-SK" sz="1400" u="none" strike="noStrike" dirty="0">
                          <a:effectLst/>
                        </a:rPr>
                        <a:t>Návrh na vydanie rozhodnutia o umiestnení stavby alebo rozhodnutia o využití územia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k-SK" sz="1400" u="none" strike="noStrike" dirty="0">
                          <a:effectLst/>
                        </a:rPr>
                        <a:t>100 eur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22301748"/>
                  </a:ext>
                </a:extLst>
              </a:tr>
              <a:tr h="20809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k-SK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9356037"/>
                  </a:ext>
                </a:extLst>
              </a:tr>
              <a:tr h="21799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k-SK" sz="1400" b="0" u="none" strike="noStrike" dirty="0">
                          <a:effectLst/>
                        </a:rPr>
                        <a:t>Ohlásenie drobnej stavby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k-SK" sz="1400" u="none" strike="noStrike" dirty="0">
                          <a:effectLst/>
                        </a:rPr>
                        <a:t>50 eur / 80 eur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15563642"/>
                  </a:ext>
                </a:extLst>
              </a:tr>
              <a:tr h="1981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57982305"/>
                  </a:ext>
                </a:extLst>
              </a:tr>
              <a:tr h="1981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02636443"/>
                  </a:ext>
                </a:extLst>
              </a:tr>
              <a:tr h="25763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k-SK" sz="1600" b="1" u="none" strike="noStrike" dirty="0">
                          <a:effectLst/>
                        </a:rPr>
                        <a:t>OD 1.4.2025</a:t>
                      </a:r>
                      <a:endParaRPr lang="sk-SK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324280"/>
                  </a:ext>
                </a:extLst>
              </a:tr>
              <a:tr h="390417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k-SK" sz="1400" u="none" strike="noStrike" dirty="0">
                          <a:effectLst/>
                        </a:rPr>
                        <a:t>Poplatky za </a:t>
                      </a:r>
                      <a:r>
                        <a:rPr lang="sk-SK" sz="1400" u="none" strike="noStrike" dirty="0" err="1">
                          <a:effectLst/>
                        </a:rPr>
                        <a:t>inžinierskú</a:t>
                      </a:r>
                      <a:r>
                        <a:rPr lang="sk-SK" sz="1400" u="none" strike="noStrike" dirty="0">
                          <a:effectLst/>
                        </a:rPr>
                        <a:t> stavbu a jej zmenu pri odhadovanom náklade stavebného zámeru v sume bez DPH</a:t>
                      </a:r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379798"/>
                  </a:ext>
                </a:extLst>
              </a:tr>
              <a:tr h="20809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k-SK" sz="1400" u="none" strike="noStrike" dirty="0">
                          <a:effectLst/>
                        </a:rPr>
                        <a:t> 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k-SK" sz="1400" u="none" strike="noStrike" dirty="0" err="1">
                          <a:effectLst/>
                        </a:rPr>
                        <a:t>spávny</a:t>
                      </a:r>
                      <a:r>
                        <a:rPr lang="sk-SK" sz="1400" u="none" strike="noStrike" dirty="0">
                          <a:effectLst/>
                        </a:rPr>
                        <a:t> poplatok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27363846"/>
                  </a:ext>
                </a:extLst>
              </a:tr>
              <a:tr h="20809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u="none" strike="noStrike" dirty="0">
                          <a:effectLst/>
                        </a:rPr>
                        <a:t>do 60 000 eur vrátane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k-SK" sz="1400" u="none" strike="noStrike" dirty="0">
                          <a:effectLst/>
                        </a:rPr>
                        <a:t>300 eur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4752923"/>
                  </a:ext>
                </a:extLst>
              </a:tr>
              <a:tr h="20809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400" u="none" strike="noStrike" dirty="0">
                          <a:effectLst/>
                        </a:rPr>
                        <a:t>nad 60 000 eur do 200 000 eur vrátane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k-SK" sz="1400" u="none" strike="noStrike" dirty="0">
                          <a:effectLst/>
                        </a:rPr>
                        <a:t>800 eur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93062109"/>
                  </a:ext>
                </a:extLst>
              </a:tr>
              <a:tr h="20809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400" u="none" strike="noStrike" dirty="0">
                          <a:effectLst/>
                        </a:rPr>
                        <a:t>nad 200 000 eur do 500 000 eur vrátane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k-SK" sz="1400" u="none" strike="noStrike" dirty="0">
                          <a:effectLst/>
                        </a:rPr>
                        <a:t>1500 eur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89873013"/>
                  </a:ext>
                </a:extLst>
              </a:tr>
              <a:tr h="20809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400" u="none" strike="noStrike" dirty="0">
                          <a:effectLst/>
                        </a:rPr>
                        <a:t>nad 500 000 eur do 5 000 000 eur vrátane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k-SK" sz="1400" u="none" strike="noStrike" dirty="0">
                          <a:effectLst/>
                        </a:rPr>
                        <a:t>5000 eur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42385440"/>
                  </a:ext>
                </a:extLst>
              </a:tr>
              <a:tr h="20809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400" u="none" strike="noStrike" dirty="0">
                          <a:effectLst/>
                        </a:rPr>
                        <a:t>nad 5 000 000 eur do 10 000 000 eur vrátane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k-SK" sz="1400" u="none" strike="noStrike" dirty="0">
                          <a:effectLst/>
                        </a:rPr>
                        <a:t>10 000 eur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7285853"/>
                  </a:ext>
                </a:extLst>
              </a:tr>
              <a:tr h="20809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400" u="none" strike="noStrike" dirty="0">
                          <a:effectLst/>
                        </a:rPr>
                        <a:t>nad 10 000 000 eur do 50 000 000 eur vrátane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k-SK" sz="1400" u="none" strike="noStrike" dirty="0">
                          <a:effectLst/>
                        </a:rPr>
                        <a:t>15 000 eur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27379506"/>
                  </a:ext>
                </a:extLst>
              </a:tr>
              <a:tr h="21799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-PL" sz="1400" u="none" strike="noStrike" dirty="0">
                          <a:effectLst/>
                        </a:rPr>
                        <a:t>nad 50 000 000 eur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k-SK" sz="1400" u="none" strike="noStrike" dirty="0">
                          <a:effectLst/>
                        </a:rPr>
                        <a:t>20 000 eur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63297924"/>
                  </a:ext>
                </a:extLst>
              </a:tr>
              <a:tr h="21799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6947779"/>
                  </a:ext>
                </a:extLst>
              </a:tr>
              <a:tr h="208090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k-SK" sz="1400" b="1" u="none" strike="noStrike" dirty="0">
                          <a:effectLst/>
                        </a:rPr>
                        <a:t>Ohlásenie stavby</a:t>
                      </a:r>
                      <a:endParaRPr lang="sk-SK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130672"/>
                  </a:ext>
                </a:extLst>
              </a:tr>
              <a:tr h="21799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k-SK" sz="1400" u="none" strike="noStrike" dirty="0">
                          <a:effectLst/>
                        </a:rPr>
                        <a:t>Ohlásenie stavby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sk-SK" sz="1400" u="none" strike="noStrike" dirty="0">
                          <a:effectLst/>
                        </a:rPr>
                        <a:t>50 eur</a:t>
                      </a:r>
                      <a:endParaRPr lang="sk-SK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3982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5035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20AE7-9921-7DD4-47DF-D0A59532C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42;p22">
            <a:extLst>
              <a:ext uri="{FF2B5EF4-FFF2-40B4-BE49-F238E27FC236}">
                <a16:creationId xmlns:a16="http://schemas.microsoft.com/office/drawing/2014/main" id="{AFB8BF1C-C38B-9C52-85B2-B09B172A53A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45700" y="0"/>
            <a:ext cx="10262977" cy="633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buSzPts val="2800"/>
            </a:pPr>
            <a:r>
              <a:rPr lang="en-US" sz="2800" dirty="0">
                <a:solidFill>
                  <a:schemeClr val="tx1"/>
                </a:solidFill>
              </a:rPr>
              <a:t>3. </a:t>
            </a:r>
            <a:r>
              <a:rPr lang="sk-SK" sz="2800" noProof="0" dirty="0">
                <a:solidFill>
                  <a:srgbClr val="0070C0"/>
                </a:solidFill>
              </a:rPr>
              <a:t>Ohlásenie stavby</a:t>
            </a:r>
            <a:r>
              <a:rPr lang="en-US" sz="2800" dirty="0">
                <a:solidFill>
                  <a:srgbClr val="0070C0"/>
                </a:solidFill>
              </a:rPr>
              <a:t>/</a:t>
            </a:r>
            <a:r>
              <a:rPr lang="sk-SK" sz="2800" noProof="0" dirty="0">
                <a:solidFill>
                  <a:srgbClr val="0070C0"/>
                </a:solidFill>
              </a:rPr>
              <a:t>Stavebný zámer</a:t>
            </a:r>
            <a:r>
              <a:rPr lang="en-US" sz="2800" dirty="0">
                <a:solidFill>
                  <a:srgbClr val="0070C0"/>
                </a:solidFill>
              </a:rPr>
              <a:t> – </a:t>
            </a:r>
            <a:r>
              <a:rPr lang="sk-SK" sz="2800" noProof="0" dirty="0">
                <a:solidFill>
                  <a:srgbClr val="0070C0"/>
                </a:solidFill>
              </a:rPr>
              <a:t>možnosti</a:t>
            </a:r>
            <a:endParaRPr lang="sk-SK" sz="2800" dirty="0">
              <a:solidFill>
                <a:srgbClr val="0070C0"/>
              </a:solidFill>
            </a:endParaRPr>
          </a:p>
        </p:txBody>
      </p:sp>
      <p:sp>
        <p:nvSpPr>
          <p:cNvPr id="5" name="Google Shape;143;p22">
            <a:extLst>
              <a:ext uri="{FF2B5EF4-FFF2-40B4-BE49-F238E27FC236}">
                <a16:creationId xmlns:a16="http://schemas.microsoft.com/office/drawing/2014/main" id="{0292F191-EA79-0A86-3911-AB4FD2D25227}"/>
              </a:ext>
            </a:extLst>
          </p:cNvPr>
          <p:cNvSpPr txBox="1">
            <a:spLocks/>
          </p:cNvSpPr>
          <p:nvPr/>
        </p:nvSpPr>
        <p:spPr>
          <a:xfrm>
            <a:off x="1251384" y="537210"/>
            <a:ext cx="10635816" cy="5246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2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2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342900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400" b="1" dirty="0">
                <a:solidFill>
                  <a:schemeClr val="tx1"/>
                </a:solidFill>
              </a:rPr>
              <a:t>Platí, že ak zákon neurčuje niečo iné, na všetko treba rozhodnutie o stavebnom zámere</a:t>
            </a:r>
          </a:p>
          <a:p>
            <a:pPr marL="342900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400" b="1" noProof="0" dirty="0">
                <a:solidFill>
                  <a:schemeClr val="tx1"/>
                </a:solidFill>
              </a:rPr>
              <a:t>Bez potreby </a:t>
            </a:r>
            <a:r>
              <a:rPr lang="sk-SK" sz="2400" b="1" dirty="0">
                <a:solidFill>
                  <a:schemeClr val="tx1"/>
                </a:solidFill>
              </a:rPr>
              <a:t>ohlásenia alebo st. zámeru je možné realizovať telekomunikačné prípojky ak je na telekomunikačnú sieť vydané právoplatné rozhodnutie.</a:t>
            </a:r>
            <a:endParaRPr lang="en-US" sz="2400" b="1" noProof="0" dirty="0">
              <a:solidFill>
                <a:schemeClr val="tx1"/>
              </a:solidFill>
            </a:endParaRPr>
          </a:p>
          <a:p>
            <a:pPr marL="342900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400" b="1" dirty="0">
                <a:solidFill>
                  <a:schemeClr val="tx1"/>
                </a:solidFill>
              </a:rPr>
              <a:t>Ohlásenie sta</a:t>
            </a:r>
            <a:r>
              <a:rPr lang="en-US" sz="2400" b="1" dirty="0">
                <a:solidFill>
                  <a:schemeClr val="tx1"/>
                </a:solidFill>
              </a:rPr>
              <a:t>v</a:t>
            </a:r>
            <a:r>
              <a:rPr lang="sk-SK" sz="2400" b="1" dirty="0">
                <a:solidFill>
                  <a:schemeClr val="tx1"/>
                </a:solidFill>
              </a:rPr>
              <a:t>by</a:t>
            </a:r>
            <a:endParaRPr lang="en-US" sz="2400" b="1" noProof="0" dirty="0">
              <a:solidFill>
                <a:schemeClr val="tx1"/>
              </a:solidFill>
            </a:endParaRPr>
          </a:p>
          <a:p>
            <a:pPr marL="800100" lvl="1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en-US" sz="2000" dirty="0"/>
              <a:t>Ak </a:t>
            </a:r>
            <a:r>
              <a:rPr lang="sk-SK" sz="2000" dirty="0"/>
              <a:t>ide o stavby, ktoré „nemôžu podstatne ovplyvniť svoje okolie“</a:t>
            </a:r>
          </a:p>
          <a:p>
            <a:pPr marL="800100" lvl="1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000" dirty="0"/>
              <a:t>Vyžaduje sa</a:t>
            </a:r>
          </a:p>
          <a:p>
            <a:pPr marL="1257300" lvl="2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i="1" dirty="0"/>
              <a:t>nových nadzemných a podzemných vedeniach elektronických komunikačných sietí</a:t>
            </a:r>
            <a:endParaRPr lang="sk-SK" sz="1600" dirty="0"/>
          </a:p>
          <a:p>
            <a:pPr marL="342900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400" b="1" dirty="0">
                <a:solidFill>
                  <a:schemeClr val="tx1"/>
                </a:solidFill>
              </a:rPr>
              <a:t>Stavebný zámer</a:t>
            </a:r>
          </a:p>
          <a:p>
            <a:pPr marL="800100" lvl="1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000" b="1" dirty="0">
                <a:solidFill>
                  <a:schemeClr val="tx1"/>
                </a:solidFill>
              </a:rPr>
              <a:t>Ak sa jedná o výstavbu nadzemnej alebo podzemnej telekomunikačnej siete/sieti</a:t>
            </a:r>
          </a:p>
          <a:p>
            <a:pPr marL="800100" lvl="1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000" b="1" dirty="0">
                <a:solidFill>
                  <a:schemeClr val="tx1"/>
                </a:solidFill>
              </a:rPr>
              <a:t>Ak daná stavba mení charakter</a:t>
            </a:r>
          </a:p>
          <a:p>
            <a:pPr marL="800100" lvl="1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000" b="1" dirty="0">
                <a:solidFill>
                  <a:schemeClr val="tx1"/>
                </a:solidFill>
              </a:rPr>
              <a:t>Ma za následok zmenu ochranných pasiem </a:t>
            </a:r>
          </a:p>
          <a:p>
            <a:pPr marL="800100" lvl="1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000" b="1" dirty="0">
                <a:solidFill>
                  <a:schemeClr val="tx1"/>
                </a:solidFill>
              </a:rPr>
              <a:t>V prípade veľkého počtu účastníkov konania viac ako 20 – verejná vyhláška</a:t>
            </a:r>
          </a:p>
          <a:p>
            <a:pPr marL="1257300" lvl="2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1600" dirty="0"/>
              <a:t>Oznámenie o začatí konania</a:t>
            </a:r>
          </a:p>
          <a:p>
            <a:pPr marL="1257300" lvl="2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1600" dirty="0"/>
              <a:t>Platnosť rozhodnutia o stavebnom zámere</a:t>
            </a:r>
          </a:p>
          <a:p>
            <a:pPr marL="1257300" lvl="2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endParaRPr lang="sk-SK" sz="1600" b="1" dirty="0">
              <a:solidFill>
                <a:schemeClr val="tx1"/>
              </a:solidFill>
            </a:endParaRPr>
          </a:p>
          <a:p>
            <a:pPr marL="800100" lvl="1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endParaRPr lang="sk-SK" sz="2000" b="1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15000"/>
              </a:lnSpc>
              <a:buSzPts val="2800"/>
              <a:buNone/>
            </a:pPr>
            <a:endParaRPr lang="sk-SK" sz="1600" b="1" dirty="0">
              <a:solidFill>
                <a:schemeClr val="tx1"/>
              </a:solidFill>
            </a:endParaRPr>
          </a:p>
          <a:p>
            <a:pPr marL="800100" lvl="1">
              <a:lnSpc>
                <a:spcPct val="115000"/>
              </a:lnSpc>
              <a:buSzPts val="2800"/>
              <a:buFont typeface="Wingdings" panose="05000000000000000000" pitchFamily="2" charset="2"/>
              <a:buChar char="§"/>
            </a:pPr>
            <a:endParaRPr lang="sk-SK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75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83EEC6-CF3E-C779-6B3F-0EEDBA823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42;p22">
            <a:extLst>
              <a:ext uri="{FF2B5EF4-FFF2-40B4-BE49-F238E27FC236}">
                <a16:creationId xmlns:a16="http://schemas.microsoft.com/office/drawing/2014/main" id="{CEB8A91B-BAD7-C7AA-5D07-5E02CE42AB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45700" y="0"/>
            <a:ext cx="10262977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buSzPts val="2800"/>
            </a:pPr>
            <a:r>
              <a:rPr lang="sk-SK" sz="2800" dirty="0">
                <a:solidFill>
                  <a:schemeClr val="tx1"/>
                </a:solidFill>
              </a:rPr>
              <a:t>4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sk-SK" sz="2800" dirty="0">
                <a:solidFill>
                  <a:srgbClr val="0070C0"/>
                </a:solidFill>
              </a:rPr>
              <a:t>Výstavba optickej siete – potrebné úkony pred začatím prác</a:t>
            </a:r>
          </a:p>
        </p:txBody>
      </p:sp>
      <p:sp>
        <p:nvSpPr>
          <p:cNvPr id="5" name="Google Shape;143;p22">
            <a:extLst>
              <a:ext uri="{FF2B5EF4-FFF2-40B4-BE49-F238E27FC236}">
                <a16:creationId xmlns:a16="http://schemas.microsoft.com/office/drawing/2014/main" id="{B77727FF-0598-A094-36C8-7E1CE6E77A41}"/>
              </a:ext>
            </a:extLst>
          </p:cNvPr>
          <p:cNvSpPr txBox="1">
            <a:spLocks/>
          </p:cNvSpPr>
          <p:nvPr/>
        </p:nvSpPr>
        <p:spPr>
          <a:xfrm>
            <a:off x="1125654" y="874395"/>
            <a:ext cx="10635816" cy="4406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2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2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342900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400" b="1" dirty="0">
                <a:solidFill>
                  <a:schemeClr val="tx1"/>
                </a:solidFill>
              </a:rPr>
              <a:t>Pred realizačné zameranie</a:t>
            </a:r>
          </a:p>
          <a:p>
            <a:pPr marL="342900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400" b="1" dirty="0">
                <a:solidFill>
                  <a:schemeClr val="tx1"/>
                </a:solidFill>
              </a:rPr>
              <a:t>Vytýčenie inžinierskych sieti</a:t>
            </a:r>
          </a:p>
          <a:p>
            <a:pPr marL="342900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pt-BR" sz="2400" b="1" dirty="0">
                <a:solidFill>
                  <a:schemeClr val="tx1"/>
                </a:solidFill>
              </a:rPr>
              <a:t>Upovedomenie vlastníkov</a:t>
            </a:r>
            <a:r>
              <a:rPr lang="sk-SK" sz="2400" b="1" dirty="0">
                <a:solidFill>
                  <a:schemeClr val="tx1"/>
                </a:solidFill>
              </a:rPr>
              <a:t>/nájomníkov</a:t>
            </a:r>
            <a:r>
              <a:rPr lang="pt-BR" sz="2400" b="1" dirty="0">
                <a:solidFill>
                  <a:schemeClr val="tx1"/>
                </a:solidFill>
              </a:rPr>
              <a:t> o začatí výkonu práv</a:t>
            </a:r>
            <a:endParaRPr lang="sk-SK" sz="2400" b="1" dirty="0">
              <a:solidFill>
                <a:schemeClr val="tx1"/>
              </a:solidFill>
            </a:endParaRPr>
          </a:p>
          <a:p>
            <a:pPr marL="800100" lvl="1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000" b="1" dirty="0">
                <a:solidFill>
                  <a:schemeClr val="tx1"/>
                </a:solidFill>
              </a:rPr>
              <a:t>Každý vlastník musí byť upovedomený minimálne 15 dni vopred</a:t>
            </a:r>
          </a:p>
          <a:p>
            <a:pPr marL="1257300" lvl="2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1600" b="1" dirty="0">
                <a:solidFill>
                  <a:schemeClr val="tx1"/>
                </a:solidFill>
              </a:rPr>
              <a:t>Zaslním upovedomenia každému vlastníkovi poštou doporučene – v prípade ak sa jedná o známych vlastníkov a zároveň ide o malý počet vlastníkov</a:t>
            </a:r>
          </a:p>
          <a:p>
            <a:pPr marL="1257300" lvl="2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1600" b="1" dirty="0">
                <a:solidFill>
                  <a:schemeClr val="tx1"/>
                </a:solidFill>
              </a:rPr>
              <a:t>Verejnou vyhláškou – vyvesením na verejnú tabuľu daného katastrálneho územia</a:t>
            </a:r>
          </a:p>
          <a:p>
            <a:pPr marL="342900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400" b="1" dirty="0">
                <a:solidFill>
                  <a:schemeClr val="tx1"/>
                </a:solidFill>
              </a:rPr>
              <a:t>Splnením iných podmienok určených st. úradom, inštitúciami atď.</a:t>
            </a:r>
          </a:p>
          <a:p>
            <a:pPr marL="800100" lvl="1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000" b="1" dirty="0">
                <a:solidFill>
                  <a:schemeClr val="tx1"/>
                </a:solidFill>
              </a:rPr>
              <a:t> napr. KPM – nutnosť archeologického výskumu pred začatím prác</a:t>
            </a:r>
          </a:p>
          <a:p>
            <a:pPr marL="0" indent="0">
              <a:lnSpc>
                <a:spcPct val="115000"/>
              </a:lnSpc>
              <a:buSzPts val="2800"/>
              <a:buNone/>
            </a:pPr>
            <a:endParaRPr lang="sk-SK" sz="2400" b="1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15000"/>
              </a:lnSpc>
              <a:buSzPts val="2800"/>
              <a:buNone/>
            </a:pPr>
            <a:endParaRPr lang="sk-SK" sz="2000" b="1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15000"/>
              </a:lnSpc>
              <a:buSzPts val="2800"/>
              <a:buNone/>
            </a:pPr>
            <a:endParaRPr lang="sk-SK" sz="1600" b="1" dirty="0">
              <a:solidFill>
                <a:schemeClr val="tx1"/>
              </a:solidFill>
            </a:endParaRPr>
          </a:p>
          <a:p>
            <a:pPr marL="800100" lvl="1">
              <a:lnSpc>
                <a:spcPct val="115000"/>
              </a:lnSpc>
              <a:buSzPts val="2800"/>
              <a:buFont typeface="Wingdings" panose="05000000000000000000" pitchFamily="2" charset="2"/>
              <a:buChar char="§"/>
            </a:pPr>
            <a:endParaRPr lang="sk-SK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142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DA202-124F-A4F4-B539-5B7D6BBA8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42;p22">
            <a:extLst>
              <a:ext uri="{FF2B5EF4-FFF2-40B4-BE49-F238E27FC236}">
                <a16:creationId xmlns:a16="http://schemas.microsoft.com/office/drawing/2014/main" id="{F4A0D013-42FD-2AF9-4918-662000F7EAE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45700" y="-1"/>
            <a:ext cx="10262977" cy="874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buSzPts val="2800"/>
            </a:pPr>
            <a:r>
              <a:rPr lang="sk-SK" sz="2800" dirty="0">
                <a:solidFill>
                  <a:schemeClr val="tx1"/>
                </a:solidFill>
              </a:rPr>
              <a:t>5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r>
              <a:rPr lang="sk-SK" sz="2800" dirty="0">
                <a:solidFill>
                  <a:srgbClr val="0070C0"/>
                </a:solidFill>
              </a:rPr>
              <a:t> Výstavba optickej siete – realizácia a ukončenie prác - odporúčania</a:t>
            </a:r>
          </a:p>
        </p:txBody>
      </p:sp>
      <p:sp>
        <p:nvSpPr>
          <p:cNvPr id="5" name="Google Shape;143;p22">
            <a:extLst>
              <a:ext uri="{FF2B5EF4-FFF2-40B4-BE49-F238E27FC236}">
                <a16:creationId xmlns:a16="http://schemas.microsoft.com/office/drawing/2014/main" id="{1DD87962-82BE-7C68-5537-57BD60AE4F03}"/>
              </a:ext>
            </a:extLst>
          </p:cNvPr>
          <p:cNvSpPr txBox="1">
            <a:spLocks/>
          </p:cNvSpPr>
          <p:nvPr/>
        </p:nvSpPr>
        <p:spPr>
          <a:xfrm>
            <a:off x="1125654" y="874395"/>
            <a:ext cx="10635816" cy="4406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2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2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342900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400" b="1" dirty="0">
                <a:solidFill>
                  <a:schemeClr val="tx1"/>
                </a:solidFill>
              </a:rPr>
              <a:t>Pri realizáciu výstavby optickej siete je nutné</a:t>
            </a:r>
          </a:p>
          <a:p>
            <a:pPr marL="800100" lvl="1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000" b="1" dirty="0">
                <a:solidFill>
                  <a:schemeClr val="tx1"/>
                </a:solidFill>
              </a:rPr>
              <a:t>Na stavenisku musí byť po celý čas výstavby projektová dokumentácia stavby overená stavebným úradom a stavebný denník vedený oprávnenou osobou, ktoré sú potrebné na uskutočňovanie stavby a na výkon štátneho stavebného dohľadu.</a:t>
            </a:r>
            <a:endParaRPr lang="en-US" sz="2000" b="1" dirty="0">
              <a:solidFill>
                <a:schemeClr val="tx1"/>
              </a:solidFill>
            </a:endParaRPr>
          </a:p>
          <a:p>
            <a:pPr marL="800100" lvl="1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000" b="1" dirty="0">
                <a:solidFill>
                  <a:schemeClr val="tx1"/>
                </a:solidFill>
              </a:rPr>
              <a:t>Označiť stavenisko</a:t>
            </a:r>
          </a:p>
          <a:p>
            <a:pPr marL="800100" lvl="1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000" b="1" dirty="0">
                <a:solidFill>
                  <a:schemeClr val="tx1"/>
                </a:solidFill>
              </a:rPr>
              <a:t>Projekt dopravného značenia – ak je potrebné</a:t>
            </a:r>
          </a:p>
          <a:p>
            <a:pPr marL="342900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400" b="1" dirty="0">
                <a:solidFill>
                  <a:schemeClr val="tx1"/>
                </a:solidFill>
              </a:rPr>
              <a:t>Uviesť stavenisko do pôvodného stavu</a:t>
            </a:r>
          </a:p>
          <a:p>
            <a:pPr marL="342900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r>
              <a:rPr lang="sk-SK" sz="2400" b="1" dirty="0" err="1">
                <a:solidFill>
                  <a:schemeClr val="tx1"/>
                </a:solidFill>
              </a:rPr>
              <a:t>Porealizačné</a:t>
            </a:r>
            <a:r>
              <a:rPr lang="sk-SK" sz="2400" b="1" dirty="0">
                <a:solidFill>
                  <a:schemeClr val="tx1"/>
                </a:solidFill>
              </a:rPr>
              <a:t> zameranie vybudovanej optickej siete</a:t>
            </a:r>
          </a:p>
          <a:p>
            <a:pPr marL="342900">
              <a:lnSpc>
                <a:spcPct val="115000"/>
              </a:lnSpc>
              <a:buSzPts val="2800"/>
              <a:buFont typeface="Wingdings" panose="05000000000000000000" pitchFamily="2" charset="2"/>
              <a:buChar char="Ø"/>
            </a:pPr>
            <a:endParaRPr lang="sk-SK" sz="2400" b="1" dirty="0">
              <a:solidFill>
                <a:schemeClr val="tx1"/>
              </a:solidFill>
            </a:endParaRPr>
          </a:p>
          <a:p>
            <a:pPr marL="0" indent="0">
              <a:lnSpc>
                <a:spcPct val="115000"/>
              </a:lnSpc>
              <a:buSzPts val="2800"/>
              <a:buNone/>
            </a:pPr>
            <a:endParaRPr lang="sk-SK" sz="2400" b="1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15000"/>
              </a:lnSpc>
              <a:buSzPts val="2800"/>
              <a:buNone/>
            </a:pPr>
            <a:endParaRPr lang="sk-SK" sz="2000" b="1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15000"/>
              </a:lnSpc>
              <a:buSzPts val="2800"/>
              <a:buNone/>
            </a:pPr>
            <a:endParaRPr lang="sk-SK" sz="1600" b="1" dirty="0">
              <a:solidFill>
                <a:schemeClr val="tx1"/>
              </a:solidFill>
            </a:endParaRPr>
          </a:p>
          <a:p>
            <a:pPr marL="800100" lvl="1">
              <a:lnSpc>
                <a:spcPct val="115000"/>
              </a:lnSpc>
              <a:buSzPts val="2800"/>
              <a:buFont typeface="Wingdings" panose="05000000000000000000" pitchFamily="2" charset="2"/>
              <a:buChar char="§"/>
            </a:pPr>
            <a:endParaRPr lang="sk-SK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829684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2109</TotalTime>
  <Words>894</Words>
  <Application>Microsoft Office PowerPoint</Application>
  <PresentationFormat>Širokouhlá</PresentationFormat>
  <Paragraphs>108</Paragraphs>
  <Slides>10</Slides>
  <Notes>9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6" baseType="lpstr">
      <vt:lpstr>Roboto Light</vt:lpstr>
      <vt:lpstr>Wingdings</vt:lpstr>
      <vt:lpstr>Calibri</vt:lpstr>
      <vt:lpstr>Arial</vt:lpstr>
      <vt:lpstr>Roboto</vt:lpstr>
      <vt:lpstr>Motív balíka Office</vt:lpstr>
      <vt:lpstr>Skúsenosti s budovaním optických sieti –  v praxi   KAM KRÁČAJÚ BEZDROTOVÉ SIETE 2025</vt:lpstr>
      <vt:lpstr>AGENDA</vt:lpstr>
      <vt:lpstr>Prezentácia programu PowerPoint</vt:lpstr>
      <vt:lpstr>Prezentácia programu PowerPoint</vt:lpstr>
      <vt:lpstr>Prezentácia programu PowerPoint</vt:lpstr>
      <vt:lpstr>2. Podanie PD na Stavebný úrad – poplatky pred 15.3.2025/31.3.2025            a po 1.4.2025</vt:lpstr>
      <vt:lpstr>3. Ohlásenie stavby/Stavebný zámer – možnosti</vt:lpstr>
      <vt:lpstr>4.Výstavba optickej siete – potrebné úkony pred začatím prác</vt:lpstr>
      <vt:lpstr>5. Výstavba optickej siete – realizácia a ukončenie prác - odporúčania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virtuálneho mobilného operátora pre Česko a Slovensko</dc:title>
  <dc:creator>Dominka</dc:creator>
  <cp:lastModifiedBy>Radovan Jakubko</cp:lastModifiedBy>
  <cp:revision>68</cp:revision>
  <dcterms:modified xsi:type="dcterms:W3CDTF">2025-09-25T07:09:58Z</dcterms:modified>
</cp:coreProperties>
</file>